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mov" ContentType="video/quicktime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6" r:id="rId9"/>
    <p:sldId id="265" r:id="rId10"/>
    <p:sldId id="267" r:id="rId11"/>
    <p:sldId id="268" r:id="rId12"/>
    <p:sldId id="269" r:id="rId13"/>
    <p:sldId id="262" r:id="rId14"/>
    <p:sldId id="263" r:id="rId15"/>
    <p:sldId id="270" r:id="rId16"/>
    <p:sldId id="271" r:id="rId17"/>
    <p:sldId id="273" r:id="rId18"/>
    <p:sldId id="272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38B1855-1B75-4FBE-930C-398BA8C253C6}" styleName="主题样式 2 - 个性色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个性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主题样式 2 - 个性色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主题样式 2 - 个性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个性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9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jpeg"/><Relationship Id="rId3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easyar.cn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file:///Users/tianpengfei/Library/Developer/Shared/Documentation/DocSets/com.apple.adc.documentation.iOS.docset/Contents/Resources/Documents/documentation/SceneKit/Reference/SCNScene_Class/index.html#//apple_ref/occ/cl/SCNScene" TargetMode="External"/><Relationship Id="rId4" Type="http://schemas.openxmlformats.org/officeDocument/2006/relationships/hyperlink" Target="file:///Users/tianpengfei/Library/Developer/Shared/Documentation/DocSets/com.apple.adc.documentation.iOS.docset/Contents/Resources/Documents/documentation/SceneKit/Reference/SCNNode_Class/index.html#//apple_ref/occ/cl/SCNNode" TargetMode="External"/><Relationship Id="rId5" Type="http://schemas.openxmlformats.org/officeDocument/2006/relationships/hyperlink" Target="file:///Users/tianpengfei/Library/Developer/Shared/Documentation/DocSets/com.apple.adc.documentation.iOS.docset/Contents/Resources/Documents/documentation/SceneKit/Reference/SCNGeometry_Class/index.html#//apple_ref/occ/cl/SCNGeometry" TargetMode="External"/><Relationship Id="rId6" Type="http://schemas.openxmlformats.org/officeDocument/2006/relationships/hyperlink" Target="file:///Users/tianpengfei/Library/Developer/Shared/Documentation/DocSets/com.apple.adc.documentation.iOS.docset/Contents/Resources/Documents/documentation/SceneKit/Reference/SCNMaterial_Class/index.html#//apple_ref/occ/cl/SCNMaterial" TargetMode="External"/><Relationship Id="rId7" Type="http://schemas.openxmlformats.org/officeDocument/2006/relationships/hyperlink" Target="file:///Users/tianpengfei/Library/Developer/Shared/Documentation/DocSets/com.apple.adc.documentation.iOS.docset/Contents/Resources/Documents/documentation/SceneKit/Reference/SCNLight_Class/index.html#//apple_ref/occ/cl/SCNLight" TargetMode="External"/><Relationship Id="rId8" Type="http://schemas.openxmlformats.org/officeDocument/2006/relationships/hyperlink" Target="file:///Users/tianpengfei/Library/Developer/Shared/Documentation/DocSets/com.apple.adc.documentation.iOS.docset/Contents/Resources/Documents/documentation/SceneKit/Reference/SCNCamera_Class/index.html#//apple_ref/occ/cl/SCNCamera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file:///Users/tianpengfei/Library/Developer/Shared/Documentation/DocSets/com.apple.adc.documentation.iOS.docset/Contents/Resources/Documents/documentation/SceneKit/Reference/SCNView_Class/index.html#//apple_ref/occ/cl/SCNView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f"/><Relationship Id="rId3" Type="http://schemas.openxmlformats.org/officeDocument/2006/relationships/image" Target="../media/image3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819667" y="940188"/>
            <a:ext cx="6801367" cy="2262781"/>
          </a:xfrm>
        </p:spPr>
        <p:txBody>
          <a:bodyPr/>
          <a:lstStyle/>
          <a:p>
            <a:r>
              <a:rPr kumimoji="1" lang="en-US" altLang="zh-CN" dirty="0" err="1" smtClean="0"/>
              <a:t>SceneKit</a:t>
            </a:r>
            <a:r>
              <a:rPr kumimoji="1" lang="zh-CN" altLang="en-US" dirty="0" smtClean="0"/>
              <a:t> 介绍与使用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887163" y="4089011"/>
            <a:ext cx="7366445" cy="1126283"/>
          </a:xfrm>
        </p:spPr>
        <p:txBody>
          <a:bodyPr/>
          <a:lstStyle/>
          <a:p>
            <a:pPr algn="r"/>
            <a:r>
              <a:rPr kumimoji="1" lang="zh-CN" altLang="en-US" dirty="0" smtClean="0"/>
              <a:t>檀邹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845" y="1451117"/>
            <a:ext cx="4089400" cy="212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7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粒子系统和碰撞检测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51011" y="1728626"/>
            <a:ext cx="9753600" cy="1193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1489" y="624110"/>
            <a:ext cx="1206124" cy="1176435"/>
          </a:xfrm>
          <a:prstGeom prst="rect">
            <a:avLst/>
          </a:prstGeom>
        </p:spPr>
      </p:pic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95298"/>
              </p:ext>
            </p:extLst>
          </p:nvPr>
        </p:nvGraphicFramePr>
        <p:xfrm>
          <a:off x="2316190" y="3245822"/>
          <a:ext cx="7948361" cy="3124155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774254"/>
                <a:gridCol w="5174107"/>
              </a:tblGrid>
              <a:tr h="56870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碰撞类型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</a:tr>
              <a:tr h="8018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Dynamic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动态的物体，受力的影响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8018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Static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静态的物体，不受力的影响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9516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Kinemat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直接移动，旋转它，在空间变换中，会对</a:t>
                      </a:r>
                      <a:r>
                        <a:rPr lang="en-US" altLang="zh-CN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Dynamic</a:t>
                      </a:r>
                      <a:r>
                        <a:rPr lang="zh-CN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的物体产生力的影响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116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88370" y="1061796"/>
            <a:ext cx="1062051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kumimoji="1" lang="zh-CN" altLang="en-US" sz="2400" dirty="0" smtClean="0"/>
              <a:t>设置碰撞对象的</a:t>
            </a:r>
            <a:r>
              <a:rPr kumimoji="1" lang="en-US" altLang="zh-CN" sz="2400" dirty="0" err="1" smtClean="0"/>
              <a:t>categoryBitMask</a:t>
            </a:r>
            <a:r>
              <a:rPr kumimoji="1" lang="zh-CN" altLang="en-US" sz="2400" dirty="0" smtClean="0"/>
              <a:t>，标记各自的身份。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endParaRPr kumimoji="1" lang="zh-CN" altLang="en-US" sz="2400" dirty="0" smtClean="0"/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kumimoji="1" lang="zh-CN" altLang="en-US" sz="2400" dirty="0" smtClean="0"/>
              <a:t>设置碰撞对象的</a:t>
            </a:r>
            <a:r>
              <a:rPr kumimoji="1" lang="en-US" altLang="zh-CN" sz="2400" dirty="0" err="1" smtClean="0"/>
              <a:t>collisionBitMask</a:t>
            </a:r>
            <a:r>
              <a:rPr kumimoji="1" lang="zh-CN" altLang="en-US" sz="2400" dirty="0" smtClean="0"/>
              <a:t>和</a:t>
            </a:r>
            <a:r>
              <a:rPr kumimoji="1" lang="en-US" altLang="zh-CN" sz="2400" dirty="0" err="1" smtClean="0"/>
              <a:t>contactTestBitMask</a:t>
            </a:r>
            <a:r>
              <a:rPr kumimoji="1" lang="zh-CN" altLang="en-US" sz="2400" dirty="0" smtClean="0"/>
              <a:t>，</a:t>
            </a:r>
            <a:r>
              <a:rPr lang="zh-CN" altLang="en-US" sz="2400" dirty="0"/>
              <a:t>告诉物理</a:t>
            </a:r>
            <a:r>
              <a:rPr lang="zh-CN" altLang="en-US" sz="2400" dirty="0" smtClean="0"/>
              <a:t>引擎当椅子和墙</a:t>
            </a:r>
            <a:r>
              <a:rPr lang="zh-CN" altLang="en-US" sz="2400" dirty="0"/>
              <a:t>发生</a:t>
            </a:r>
            <a:r>
              <a:rPr lang="zh-CN" altLang="en-US" sz="2400" dirty="0" smtClean="0"/>
              <a:t>碰撞发出通知。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endParaRPr lang="zh-CN" altLang="en-US" sz="2400" dirty="0" smtClean="0"/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endParaRPr lang="zh-CN" altLang="en-US" sz="2400" dirty="0" smtClean="0"/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zh-CN" altLang="en-US" sz="2400" dirty="0"/>
              <a:t>实现 </a:t>
            </a:r>
            <a:r>
              <a:rPr lang="en-US" altLang="zh-CN" sz="2400" dirty="0" err="1"/>
              <a:t>SCNPhysicsContactDelegate</a:t>
            </a:r>
            <a:r>
              <a:rPr lang="en-US" altLang="zh-CN" sz="2400" dirty="0"/>
              <a:t> </a:t>
            </a:r>
            <a:r>
              <a:rPr lang="zh-CN" altLang="en-US" sz="2400" dirty="0"/>
              <a:t>的代理</a:t>
            </a:r>
            <a:r>
              <a:rPr lang="zh-CN" altLang="en-US" sz="2400" dirty="0" smtClean="0"/>
              <a:t>方法。</a:t>
            </a:r>
            <a:endParaRPr kumimoji="1" lang="zh-CN" altLang="en-US" sz="24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碰撞检测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174911" y="2019520"/>
            <a:ext cx="10329700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err="1" smtClean="0"/>
              <a:t>chairNode.physicsBody.categoryBitMask</a:t>
            </a:r>
            <a:r>
              <a:rPr lang="en-US" altLang="zh-CN" dirty="0" smtClean="0"/>
              <a:t> </a:t>
            </a:r>
            <a:r>
              <a:rPr lang="zh-CN" altLang="en-US" dirty="0" smtClean="0"/>
              <a:t>  </a:t>
            </a:r>
            <a:r>
              <a:rPr lang="en-US" altLang="zh-CN" dirty="0" smtClean="0"/>
              <a:t>= 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CollisionDetectionMaskChair</a:t>
            </a:r>
            <a:r>
              <a:rPr lang="en-US" altLang="zh-CN" dirty="0"/>
              <a:t>; </a:t>
            </a:r>
            <a:r>
              <a:rPr lang="en-US" altLang="zh-CN" dirty="0" err="1" smtClean="0"/>
              <a:t>wallNode.physicsBody.categoryBitMask</a:t>
            </a:r>
            <a:r>
              <a:rPr lang="zh-CN" altLang="en-US" dirty="0" smtClean="0"/>
              <a:t>     </a:t>
            </a:r>
            <a:r>
              <a:rPr lang="en-US" altLang="zh-CN" dirty="0" smtClean="0"/>
              <a:t>= 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CollisionDetectionMaskWall</a:t>
            </a:r>
            <a:r>
              <a:rPr lang="en-US" altLang="zh-CN" dirty="0"/>
              <a:t>;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174910" y="4834140"/>
            <a:ext cx="10414339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 err="1" smtClean="0">
                <a:solidFill>
                  <a:srgbClr val="444444"/>
                </a:solidFill>
                <a:latin typeface="Source Code Pro" charset="0"/>
              </a:rPr>
              <a:t>chairNode.physicsBody.collisionBitMask</a:t>
            </a:r>
            <a:r>
              <a:rPr lang="zh-CN" altLang="en-US" dirty="0" smtClean="0">
                <a:solidFill>
                  <a:srgbClr val="444444"/>
                </a:solidFill>
                <a:latin typeface="Source Code Pro" charset="0"/>
              </a:rPr>
              <a:t>           </a:t>
            </a:r>
            <a:r>
              <a:rPr lang="en-US" altLang="zh-CN" dirty="0" smtClean="0">
                <a:solidFill>
                  <a:srgbClr val="333333"/>
                </a:solidFill>
                <a:latin typeface="Source Code Pro" charset="0"/>
              </a:rPr>
              <a:t> =</a:t>
            </a:r>
            <a:r>
              <a:rPr lang="zh-CN" altLang="en-US" dirty="0" smtClean="0">
                <a:solidFill>
                  <a:srgbClr val="333333"/>
                </a:solidFill>
                <a:latin typeface="Source Code Pro" charset="0"/>
              </a:rPr>
              <a:t> </a:t>
            </a:r>
            <a:r>
              <a:rPr lang="en-US" altLang="zh-CN" dirty="0" err="1" smtClean="0">
                <a:solidFill>
                  <a:srgbClr val="333333"/>
                </a:solidFill>
                <a:latin typeface="Source Code Pro" charset="0"/>
              </a:rPr>
              <a:t>CollisionDetectionMaskDesk|CollisionDetectionMaskWall</a:t>
            </a:r>
            <a:r>
              <a:rPr lang="en-US" altLang="zh-CN" dirty="0" smtClean="0">
                <a:solidFill>
                  <a:srgbClr val="880000"/>
                </a:solidFill>
                <a:latin typeface="Source Code Pro" charset="0"/>
              </a:rPr>
              <a:t>;</a:t>
            </a:r>
            <a:r>
              <a:rPr lang="en-US" altLang="zh-CN" dirty="0" smtClean="0">
                <a:solidFill>
                  <a:srgbClr val="333333"/>
                </a:solidFill>
                <a:latin typeface="Source Code Pro" charset="0"/>
              </a:rPr>
              <a:t> </a:t>
            </a:r>
            <a:r>
              <a:rPr lang="en-US" altLang="zh-CN" dirty="0" err="1" smtClean="0">
                <a:solidFill>
                  <a:srgbClr val="444444"/>
                </a:solidFill>
                <a:latin typeface="Source Code Pro" charset="0"/>
              </a:rPr>
              <a:t>chairNode.physicsBody.contactTestBitMask</a:t>
            </a:r>
            <a:r>
              <a:rPr lang="en-US" altLang="zh-CN" dirty="0" smtClean="0">
                <a:solidFill>
                  <a:srgbClr val="333333"/>
                </a:solidFill>
                <a:latin typeface="Source Code Pro" charset="0"/>
              </a:rPr>
              <a:t> </a:t>
            </a:r>
            <a:r>
              <a:rPr lang="zh-CN" altLang="en-US" dirty="0" smtClean="0">
                <a:solidFill>
                  <a:srgbClr val="333333"/>
                </a:solidFill>
                <a:latin typeface="Source Code Pro" charset="0"/>
              </a:rPr>
              <a:t>       </a:t>
            </a:r>
            <a:r>
              <a:rPr lang="en-US" altLang="zh-CN" dirty="0" smtClean="0">
                <a:solidFill>
                  <a:srgbClr val="333333"/>
                </a:solidFill>
                <a:latin typeface="Source Code Pro" charset="0"/>
              </a:rPr>
              <a:t>= </a:t>
            </a:r>
            <a:r>
              <a:rPr lang="en-US" altLang="zh-CN" dirty="0" err="1" smtClean="0">
                <a:solidFill>
                  <a:srgbClr val="333333"/>
                </a:solidFill>
                <a:latin typeface="Source Code Pro" charset="0"/>
              </a:rPr>
              <a:t>CollisionDetectionMaskDesk|CollisionDetectionMaskWall</a:t>
            </a:r>
            <a:r>
              <a:rPr lang="en-US" altLang="zh-CN" dirty="0" smtClean="0">
                <a:solidFill>
                  <a:srgbClr val="880000"/>
                </a:solidFill>
                <a:latin typeface="Source Code Pro" charset="0"/>
              </a:rPr>
              <a:t>;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174911" y="4073289"/>
            <a:ext cx="10414338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 err="1" smtClean="0">
                <a:solidFill>
                  <a:srgbClr val="444444"/>
                </a:solidFill>
                <a:latin typeface="Source Code Pro" charset="0"/>
              </a:rPr>
              <a:t>wallNode.physicsBody.collisionBitMask</a:t>
            </a:r>
            <a:r>
              <a:rPr lang="en-US" altLang="zh-CN" dirty="0" smtClean="0">
                <a:solidFill>
                  <a:srgbClr val="333333"/>
                </a:solidFill>
                <a:latin typeface="Source Code Pro" charset="0"/>
              </a:rPr>
              <a:t> </a:t>
            </a:r>
            <a:r>
              <a:rPr lang="zh-CN" altLang="en-US" dirty="0" smtClean="0">
                <a:solidFill>
                  <a:srgbClr val="333333"/>
                </a:solidFill>
                <a:latin typeface="Source Code Pro" charset="0"/>
              </a:rPr>
              <a:t>           </a:t>
            </a:r>
            <a:r>
              <a:rPr lang="en-US" altLang="zh-CN" dirty="0" smtClean="0">
                <a:solidFill>
                  <a:srgbClr val="333333"/>
                </a:solidFill>
                <a:latin typeface="Source Code Pro" charset="0"/>
              </a:rPr>
              <a:t>= </a:t>
            </a:r>
            <a:r>
              <a:rPr lang="en-US" altLang="zh-CN" dirty="0" err="1">
                <a:solidFill>
                  <a:srgbClr val="333333"/>
                </a:solidFill>
                <a:latin typeface="Source Code Pro" charset="0"/>
              </a:rPr>
              <a:t>CollisionDetectionMaskChair</a:t>
            </a:r>
            <a:r>
              <a:rPr lang="en-US" altLang="zh-CN" dirty="0">
                <a:solidFill>
                  <a:srgbClr val="880000"/>
                </a:solidFill>
                <a:latin typeface="Source Code Pro" charset="0"/>
              </a:rPr>
              <a:t>;</a:t>
            </a:r>
            <a:r>
              <a:rPr lang="en-US" altLang="zh-CN" dirty="0">
                <a:solidFill>
                  <a:srgbClr val="333333"/>
                </a:solidFill>
                <a:latin typeface="Source Code Pro" charset="0"/>
              </a:rPr>
              <a:t> </a:t>
            </a:r>
            <a:r>
              <a:rPr lang="en-US" altLang="zh-CN" dirty="0" err="1" smtClean="0">
                <a:solidFill>
                  <a:srgbClr val="444444"/>
                </a:solidFill>
                <a:latin typeface="Source Code Pro" charset="0"/>
              </a:rPr>
              <a:t>wallNode.physicsBody.contactTestBitMask</a:t>
            </a:r>
            <a:r>
              <a:rPr lang="en-US" altLang="zh-CN" dirty="0" smtClean="0">
                <a:solidFill>
                  <a:srgbClr val="333333"/>
                </a:solidFill>
                <a:latin typeface="Source Code Pro" charset="0"/>
              </a:rPr>
              <a:t> </a:t>
            </a:r>
            <a:r>
              <a:rPr lang="zh-CN" altLang="en-US" dirty="0" smtClean="0">
                <a:solidFill>
                  <a:srgbClr val="333333"/>
                </a:solidFill>
                <a:latin typeface="Source Code Pro" charset="0"/>
              </a:rPr>
              <a:t>       </a:t>
            </a:r>
            <a:r>
              <a:rPr lang="en-US" altLang="zh-CN" dirty="0" smtClean="0">
                <a:solidFill>
                  <a:srgbClr val="333333"/>
                </a:solidFill>
                <a:latin typeface="Source Code Pro" charset="0"/>
              </a:rPr>
              <a:t>= </a:t>
            </a:r>
            <a:r>
              <a:rPr lang="en-US" altLang="zh-CN" dirty="0" err="1">
                <a:solidFill>
                  <a:srgbClr val="333333"/>
                </a:solidFill>
                <a:latin typeface="Source Code Pro" charset="0"/>
              </a:rPr>
              <a:t>CollisionDetectionMaskChair</a:t>
            </a:r>
            <a:r>
              <a:rPr lang="en-US" altLang="zh-CN" dirty="0">
                <a:solidFill>
                  <a:srgbClr val="880000"/>
                </a:solidFill>
                <a:latin typeface="Source Code Pro" charset="0"/>
              </a:rPr>
              <a:t>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365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碰撞检测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109609" y="1407560"/>
            <a:ext cx="10839235" cy="517064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444444"/>
                </a:solidFill>
                <a:latin typeface="Source Code Pro" charset="0"/>
              </a:rPr>
              <a:t>#pragma mark </a:t>
            </a:r>
            <a:r>
              <a:rPr lang="en-US" altLang="zh-CN" sz="2000" dirty="0" err="1" smtClean="0">
                <a:solidFill>
                  <a:srgbClr val="444444"/>
                </a:solidFill>
                <a:latin typeface="Source Code Pro" charset="0"/>
              </a:rPr>
              <a:t>SCNPhysicsContactDelegate</a:t>
            </a:r>
            <a:endParaRPr lang="zh-CN" altLang="en-US" sz="2000" dirty="0" smtClean="0">
              <a:solidFill>
                <a:srgbClr val="880000"/>
              </a:solidFill>
              <a:latin typeface="Source Code Pro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333333"/>
                </a:solidFill>
                <a:latin typeface="Source Code Pro" charset="0"/>
              </a:rPr>
              <a:t> </a:t>
            </a:r>
            <a:r>
              <a:rPr lang="en-US" altLang="zh-CN" sz="2000" dirty="0">
                <a:solidFill>
                  <a:srgbClr val="333333"/>
                </a:solidFill>
                <a:latin typeface="Source Code Pro" charset="0"/>
              </a:rPr>
              <a:t>- (</a:t>
            </a:r>
            <a:r>
              <a:rPr lang="en-US" altLang="zh-CN" sz="2000" dirty="0">
                <a:solidFill>
                  <a:srgbClr val="000088"/>
                </a:solidFill>
                <a:latin typeface="Source Code Pro" charset="0"/>
              </a:rPr>
              <a:t>void</a:t>
            </a:r>
            <a:r>
              <a:rPr lang="en-US" altLang="zh-CN" sz="2000" dirty="0">
                <a:solidFill>
                  <a:srgbClr val="333333"/>
                </a:solidFill>
                <a:latin typeface="Source Code Pro" charset="0"/>
              </a:rPr>
              <a:t>)</a:t>
            </a:r>
            <a:r>
              <a:rPr lang="en-US" altLang="zh-CN" sz="2000" dirty="0" err="1">
                <a:solidFill>
                  <a:srgbClr val="333333"/>
                </a:solidFill>
                <a:latin typeface="Source Code Pro" charset="0"/>
              </a:rPr>
              <a:t>physicsWorld</a:t>
            </a:r>
            <a:r>
              <a:rPr lang="en-US" altLang="zh-CN" sz="2000" dirty="0">
                <a:solidFill>
                  <a:srgbClr val="333333"/>
                </a:solidFill>
                <a:latin typeface="Source Code Pro" charset="0"/>
              </a:rPr>
              <a:t>:(</a:t>
            </a:r>
            <a:r>
              <a:rPr lang="en-US" altLang="zh-CN" sz="2000" dirty="0" err="1">
                <a:solidFill>
                  <a:srgbClr val="333333"/>
                </a:solidFill>
                <a:latin typeface="Source Code Pro" charset="0"/>
              </a:rPr>
              <a:t>SCNPhysicsWorld</a:t>
            </a:r>
            <a:r>
              <a:rPr lang="en-US" altLang="zh-CN" sz="2000" dirty="0">
                <a:solidFill>
                  <a:srgbClr val="333333"/>
                </a:solidFill>
                <a:latin typeface="Source Code Pro" charset="0"/>
              </a:rPr>
              <a:t> *)world </a:t>
            </a:r>
            <a:r>
              <a:rPr lang="en-US" altLang="zh-CN" sz="2000" dirty="0" err="1">
                <a:solidFill>
                  <a:srgbClr val="333333"/>
                </a:solidFill>
                <a:latin typeface="Source Code Pro" charset="0"/>
              </a:rPr>
              <a:t>didBeginContact</a:t>
            </a:r>
            <a:r>
              <a:rPr lang="en-US" altLang="zh-CN" sz="2000" dirty="0">
                <a:solidFill>
                  <a:srgbClr val="333333"/>
                </a:solidFill>
                <a:latin typeface="Source Code Pro" charset="0"/>
              </a:rPr>
              <a:t>:(</a:t>
            </a:r>
            <a:r>
              <a:rPr lang="en-US" altLang="zh-CN" sz="2000" dirty="0" err="1">
                <a:solidFill>
                  <a:srgbClr val="333333"/>
                </a:solidFill>
                <a:latin typeface="Source Code Pro" charset="0"/>
              </a:rPr>
              <a:t>SCNPhysicsContact</a:t>
            </a:r>
            <a:r>
              <a:rPr lang="en-US" altLang="zh-CN" sz="2000" dirty="0">
                <a:solidFill>
                  <a:srgbClr val="333333"/>
                </a:solidFill>
                <a:latin typeface="Source Code Pro" charset="0"/>
              </a:rPr>
              <a:t> *)contact{ </a:t>
            </a:r>
            <a:r>
              <a:rPr lang="en-US" altLang="zh-CN" sz="2000" dirty="0" smtClean="0">
                <a:solidFill>
                  <a:srgbClr val="333333"/>
                </a:solidFill>
                <a:latin typeface="Source Code Pro" charset="0"/>
              </a:rPr>
              <a:t>}</a:t>
            </a:r>
            <a:endParaRPr lang="zh-CN" altLang="en-US" sz="2000" dirty="0" smtClean="0">
              <a:solidFill>
                <a:srgbClr val="333333"/>
              </a:solidFill>
              <a:latin typeface="Source Code Pro" charset="0"/>
            </a:endParaRPr>
          </a:p>
          <a:p>
            <a:pPr>
              <a:lnSpc>
                <a:spcPct val="150000"/>
              </a:lnSpc>
            </a:pPr>
            <a:endParaRPr lang="zh-CN" altLang="en-US" sz="2000" dirty="0" smtClean="0">
              <a:solidFill>
                <a:srgbClr val="333333"/>
              </a:solidFill>
              <a:latin typeface="Source Code Pro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333333"/>
                </a:solidFill>
                <a:latin typeface="Source Code Pro" charset="0"/>
              </a:rPr>
              <a:t> </a:t>
            </a:r>
            <a:r>
              <a:rPr lang="en-US" altLang="zh-CN" sz="2000" dirty="0">
                <a:solidFill>
                  <a:srgbClr val="333333"/>
                </a:solidFill>
                <a:latin typeface="Source Code Pro" charset="0"/>
              </a:rPr>
              <a:t>- (</a:t>
            </a:r>
            <a:r>
              <a:rPr lang="en-US" altLang="zh-CN" sz="2000" dirty="0">
                <a:solidFill>
                  <a:srgbClr val="000088"/>
                </a:solidFill>
                <a:latin typeface="Source Code Pro" charset="0"/>
              </a:rPr>
              <a:t>void</a:t>
            </a:r>
            <a:r>
              <a:rPr lang="en-US" altLang="zh-CN" sz="2000" dirty="0">
                <a:solidFill>
                  <a:srgbClr val="333333"/>
                </a:solidFill>
                <a:latin typeface="Source Code Pro" charset="0"/>
              </a:rPr>
              <a:t>)</a:t>
            </a:r>
            <a:r>
              <a:rPr lang="en-US" altLang="zh-CN" sz="2000" dirty="0" err="1">
                <a:solidFill>
                  <a:srgbClr val="333333"/>
                </a:solidFill>
                <a:latin typeface="Source Code Pro" charset="0"/>
              </a:rPr>
              <a:t>physicsWorld</a:t>
            </a:r>
            <a:r>
              <a:rPr lang="en-US" altLang="zh-CN" sz="2000" dirty="0">
                <a:solidFill>
                  <a:srgbClr val="333333"/>
                </a:solidFill>
                <a:latin typeface="Source Code Pro" charset="0"/>
              </a:rPr>
              <a:t>:(</a:t>
            </a:r>
            <a:r>
              <a:rPr lang="en-US" altLang="zh-CN" sz="2000" dirty="0" err="1">
                <a:solidFill>
                  <a:srgbClr val="333333"/>
                </a:solidFill>
                <a:latin typeface="Source Code Pro" charset="0"/>
              </a:rPr>
              <a:t>SCNPhysicsWorld</a:t>
            </a:r>
            <a:r>
              <a:rPr lang="en-US" altLang="zh-CN" sz="2000" dirty="0">
                <a:solidFill>
                  <a:srgbClr val="333333"/>
                </a:solidFill>
                <a:latin typeface="Source Code Pro" charset="0"/>
              </a:rPr>
              <a:t> *)world </a:t>
            </a:r>
            <a:r>
              <a:rPr lang="en-US" altLang="zh-CN" sz="2000" dirty="0" err="1">
                <a:solidFill>
                  <a:srgbClr val="333333"/>
                </a:solidFill>
                <a:latin typeface="Source Code Pro" charset="0"/>
              </a:rPr>
              <a:t>didUpdateContact</a:t>
            </a:r>
            <a:r>
              <a:rPr lang="en-US" altLang="zh-CN" sz="2000" dirty="0">
                <a:solidFill>
                  <a:srgbClr val="333333"/>
                </a:solidFill>
                <a:latin typeface="Source Code Pro" charset="0"/>
              </a:rPr>
              <a:t>:(</a:t>
            </a:r>
            <a:r>
              <a:rPr lang="en-US" altLang="zh-CN" sz="2000" dirty="0" err="1">
                <a:solidFill>
                  <a:srgbClr val="333333"/>
                </a:solidFill>
                <a:latin typeface="Source Code Pro" charset="0"/>
              </a:rPr>
              <a:t>SCNPhysicsContact</a:t>
            </a:r>
            <a:r>
              <a:rPr lang="en-US" altLang="zh-CN" sz="2000" dirty="0">
                <a:solidFill>
                  <a:srgbClr val="333333"/>
                </a:solidFill>
                <a:latin typeface="Source Code Pro" charset="0"/>
              </a:rPr>
              <a:t> *)</a:t>
            </a:r>
            <a:r>
              <a:rPr lang="en-US" altLang="zh-CN" sz="2000" dirty="0" smtClean="0">
                <a:solidFill>
                  <a:srgbClr val="333333"/>
                </a:solidFill>
                <a:latin typeface="Source Code Pro" charset="0"/>
              </a:rPr>
              <a:t>contact{</a:t>
            </a:r>
            <a:endParaRPr lang="zh-CN" altLang="en-US" sz="2000" dirty="0" smtClean="0">
              <a:solidFill>
                <a:srgbClr val="333333"/>
              </a:solidFill>
              <a:latin typeface="Source Code Pro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       </a:t>
            </a:r>
            <a:r>
              <a:rPr lang="en-US" altLang="zh-CN" sz="2000" dirty="0" err="1" smtClean="0"/>
              <a:t>SCNNode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*</a:t>
            </a:r>
            <a:r>
              <a:rPr lang="en-US" altLang="zh-CN" sz="2000" dirty="0" err="1"/>
              <a:t>nodeA</a:t>
            </a:r>
            <a:r>
              <a:rPr lang="en-US" altLang="zh-CN" sz="2000" dirty="0"/>
              <a:t> = </a:t>
            </a:r>
            <a:r>
              <a:rPr lang="en-US" altLang="zh-CN" sz="2000" dirty="0" err="1"/>
              <a:t>contact.nodeA</a:t>
            </a:r>
            <a:r>
              <a:rPr lang="en-US" altLang="zh-CN" sz="2000" dirty="0" smtClean="0"/>
              <a:t>;</a:t>
            </a:r>
            <a:endParaRPr lang="zh-CN" altLang="en-US" sz="2000" dirty="0" smtClean="0"/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       </a:t>
            </a:r>
            <a:r>
              <a:rPr lang="en-US" altLang="zh-CN" sz="2000" dirty="0" err="1" smtClean="0"/>
              <a:t>SCNNode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*</a:t>
            </a:r>
            <a:r>
              <a:rPr lang="en-US" altLang="zh-CN" sz="2000" dirty="0" err="1"/>
              <a:t>nodeB</a:t>
            </a:r>
            <a:r>
              <a:rPr lang="en-US" altLang="zh-CN" sz="2000" dirty="0"/>
              <a:t> = </a:t>
            </a:r>
            <a:r>
              <a:rPr lang="en-US" altLang="zh-CN" sz="2000" dirty="0" err="1"/>
              <a:t>contact.nodeB</a:t>
            </a:r>
            <a:r>
              <a:rPr lang="en-US" altLang="zh-CN" sz="2000" dirty="0"/>
              <a:t>; </a:t>
            </a:r>
            <a:endParaRPr lang="zh-CN" altLang="en-US" sz="2000" dirty="0" smtClean="0"/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       </a:t>
            </a:r>
            <a:r>
              <a:rPr lang="en-US" altLang="zh-CN" sz="2000" dirty="0" smtClean="0"/>
              <a:t>SCNVector3 </a:t>
            </a:r>
            <a:r>
              <a:rPr lang="en-US" altLang="zh-CN" sz="2000" dirty="0" err="1"/>
              <a:t>contactPoint</a:t>
            </a:r>
            <a:r>
              <a:rPr lang="en-US" altLang="zh-CN" sz="2000" dirty="0"/>
              <a:t> = </a:t>
            </a:r>
            <a:r>
              <a:rPr lang="en-US" altLang="zh-CN" sz="2000" dirty="0" err="1"/>
              <a:t>contact.contactPoint</a:t>
            </a:r>
            <a:r>
              <a:rPr lang="en-US" altLang="zh-CN" sz="2000" dirty="0"/>
              <a:t>; //</a:t>
            </a:r>
            <a:r>
              <a:rPr lang="zh-CN" altLang="en-US" sz="2000" dirty="0"/>
              <a:t>碰撞点</a:t>
            </a:r>
            <a:r>
              <a:rPr lang="en-US" altLang="zh-CN" sz="2000" dirty="0"/>
              <a:t> </a:t>
            </a:r>
            <a:r>
              <a:rPr lang="zh-CN" altLang="en-US" sz="2000" dirty="0" smtClean="0"/>
              <a:t>   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      </a:t>
            </a:r>
            <a:r>
              <a:rPr lang="en-US" altLang="zh-CN" sz="2000" dirty="0" smtClean="0"/>
              <a:t>if(</a:t>
            </a:r>
            <a:r>
              <a:rPr lang="en-US" altLang="zh-CN" sz="2000" dirty="0" err="1" smtClean="0"/>
              <a:t>nodeA.physicsBody.categoryBitMask</a:t>
            </a:r>
            <a:r>
              <a:rPr lang="en-US" altLang="zh-CN" sz="2000" dirty="0" smtClean="0"/>
              <a:t> == </a:t>
            </a:r>
            <a:r>
              <a:rPr lang="en-US" altLang="zh-CN" sz="2000" dirty="0" err="1" smtClean="0"/>
              <a:t>CollisionDetectionMaskChair</a:t>
            </a:r>
            <a:r>
              <a:rPr lang="en-US" altLang="zh-CN" sz="2000" dirty="0" smtClean="0"/>
              <a:t>) {}</a:t>
            </a:r>
            <a:endParaRPr lang="zh-CN" altLang="en-US" sz="2000" dirty="0" smtClean="0">
              <a:solidFill>
                <a:srgbClr val="333333"/>
              </a:solidFill>
              <a:latin typeface="Source Code Pro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333333"/>
                </a:solidFill>
                <a:latin typeface="Source Code Pro" charset="0"/>
              </a:rPr>
              <a:t>}</a:t>
            </a:r>
            <a:endParaRPr lang="zh-CN" altLang="en-US" sz="2000" dirty="0" smtClean="0">
              <a:solidFill>
                <a:srgbClr val="333333"/>
              </a:solidFill>
              <a:latin typeface="Source Code Pro" charset="0"/>
            </a:endParaRPr>
          </a:p>
          <a:p>
            <a:pPr>
              <a:lnSpc>
                <a:spcPct val="150000"/>
              </a:lnSpc>
            </a:pPr>
            <a:endParaRPr lang="zh-CN" altLang="en-US" sz="2000" dirty="0" smtClean="0">
              <a:solidFill>
                <a:srgbClr val="333333"/>
              </a:solidFill>
              <a:latin typeface="Source Code Pro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333333"/>
                </a:solidFill>
                <a:latin typeface="Source Code Pro" charset="0"/>
              </a:rPr>
              <a:t>- </a:t>
            </a:r>
            <a:r>
              <a:rPr lang="en-US" altLang="zh-CN" sz="2000" dirty="0">
                <a:solidFill>
                  <a:srgbClr val="333333"/>
                </a:solidFill>
                <a:latin typeface="Source Code Pro" charset="0"/>
              </a:rPr>
              <a:t>(</a:t>
            </a:r>
            <a:r>
              <a:rPr lang="en-US" altLang="zh-CN" sz="2000" dirty="0">
                <a:solidFill>
                  <a:srgbClr val="000088"/>
                </a:solidFill>
                <a:latin typeface="Source Code Pro" charset="0"/>
              </a:rPr>
              <a:t>void</a:t>
            </a:r>
            <a:r>
              <a:rPr lang="en-US" altLang="zh-CN" sz="2000" dirty="0">
                <a:solidFill>
                  <a:srgbClr val="333333"/>
                </a:solidFill>
                <a:latin typeface="Source Code Pro" charset="0"/>
              </a:rPr>
              <a:t>)</a:t>
            </a:r>
            <a:r>
              <a:rPr lang="en-US" altLang="zh-CN" sz="2000" dirty="0" err="1">
                <a:solidFill>
                  <a:srgbClr val="333333"/>
                </a:solidFill>
                <a:latin typeface="Source Code Pro" charset="0"/>
              </a:rPr>
              <a:t>physicsWorld</a:t>
            </a:r>
            <a:r>
              <a:rPr lang="en-US" altLang="zh-CN" sz="2000" dirty="0">
                <a:solidFill>
                  <a:srgbClr val="333333"/>
                </a:solidFill>
                <a:latin typeface="Source Code Pro" charset="0"/>
              </a:rPr>
              <a:t>:(</a:t>
            </a:r>
            <a:r>
              <a:rPr lang="en-US" altLang="zh-CN" sz="2000" dirty="0" err="1">
                <a:solidFill>
                  <a:srgbClr val="333333"/>
                </a:solidFill>
                <a:latin typeface="Source Code Pro" charset="0"/>
              </a:rPr>
              <a:t>SCNPhysicsWorld</a:t>
            </a:r>
            <a:r>
              <a:rPr lang="en-US" altLang="zh-CN" sz="2000" dirty="0">
                <a:solidFill>
                  <a:srgbClr val="333333"/>
                </a:solidFill>
                <a:latin typeface="Source Code Pro" charset="0"/>
              </a:rPr>
              <a:t> *)world </a:t>
            </a:r>
            <a:r>
              <a:rPr lang="en-US" altLang="zh-CN" sz="2000" dirty="0" err="1">
                <a:solidFill>
                  <a:srgbClr val="333333"/>
                </a:solidFill>
                <a:latin typeface="Source Code Pro" charset="0"/>
              </a:rPr>
              <a:t>didEndContact</a:t>
            </a:r>
            <a:r>
              <a:rPr lang="en-US" altLang="zh-CN" sz="2000" dirty="0">
                <a:solidFill>
                  <a:srgbClr val="333333"/>
                </a:solidFill>
                <a:latin typeface="Source Code Pro" charset="0"/>
              </a:rPr>
              <a:t>:(</a:t>
            </a:r>
            <a:r>
              <a:rPr lang="en-US" altLang="zh-CN" sz="2000" dirty="0" err="1">
                <a:solidFill>
                  <a:srgbClr val="333333"/>
                </a:solidFill>
                <a:latin typeface="Source Code Pro" charset="0"/>
              </a:rPr>
              <a:t>SCNPhysicsContact</a:t>
            </a:r>
            <a:r>
              <a:rPr lang="en-US" altLang="zh-CN" sz="2000" dirty="0">
                <a:solidFill>
                  <a:srgbClr val="333333"/>
                </a:solidFill>
                <a:latin typeface="Source Code Pro" charset="0"/>
              </a:rPr>
              <a:t> *)</a:t>
            </a:r>
            <a:r>
              <a:rPr lang="en-US" altLang="zh-CN" sz="2000" dirty="0" smtClean="0">
                <a:solidFill>
                  <a:srgbClr val="333333"/>
                </a:solidFill>
                <a:latin typeface="Source Code Pro" charset="0"/>
              </a:rPr>
              <a:t>contact}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9903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2.SceneKit</a:t>
            </a:r>
            <a:r>
              <a:rPr kumimoji="1" lang="zh-CN" altLang="en-US" dirty="0" smtClean="0"/>
              <a:t> 演练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2790" y="1469204"/>
            <a:ext cx="7690871" cy="450008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5127" y="1264555"/>
            <a:ext cx="404801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/>
              <a:t>每帧渲染循环回调：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更新场景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应用动画</a:t>
            </a:r>
            <a:r>
              <a:rPr lang="en-US" altLang="zh-CN" dirty="0"/>
              <a:t>/</a:t>
            </a:r>
            <a:r>
              <a:rPr lang="zh-CN" altLang="en-US" dirty="0"/>
              <a:t>动作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模拟物理效果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应用约束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渲染</a:t>
            </a:r>
          </a:p>
          <a:p>
            <a:pPr>
              <a:lnSpc>
                <a:spcPct val="150000"/>
              </a:lnSpc>
            </a:pPr>
            <a:endParaRPr kumimoji="1" lang="zh-CN" altLang="en-US" dirty="0" smtClean="0"/>
          </a:p>
          <a:p>
            <a:pPr>
              <a:lnSpc>
                <a:spcPct val="150000"/>
              </a:lnSpc>
            </a:pPr>
            <a:r>
              <a:rPr lang="zh-CN" altLang="en-US" dirty="0"/>
              <a:t>这些回调在每帧被调用，并用来执行游戏相关的逻辑，如用户输入，</a:t>
            </a:r>
            <a:r>
              <a:rPr lang="en-US" altLang="zh-CN" dirty="0"/>
              <a:t>AI (</a:t>
            </a:r>
            <a:r>
              <a:rPr lang="zh-CN" altLang="en-US" dirty="0"/>
              <a:t>人工智能</a:t>
            </a:r>
            <a:r>
              <a:rPr lang="en-US" altLang="zh-CN" dirty="0"/>
              <a:t>) </a:t>
            </a:r>
            <a:r>
              <a:rPr lang="zh-CN" altLang="en-US" dirty="0"/>
              <a:t>和游戏</a:t>
            </a:r>
            <a:r>
              <a:rPr lang="zh-CN" altLang="en-US" dirty="0" smtClean="0"/>
              <a:t>脚本。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848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星系精简版</a:t>
            </a:r>
            <a:endParaRPr kumimoji="1" lang="zh-CN" altLang="en-US" dirty="0"/>
          </a:p>
        </p:txBody>
      </p:sp>
      <p:pic>
        <p:nvPicPr>
          <p:cNvPr id="3" name="dem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72027" y="535844"/>
            <a:ext cx="5515810" cy="310120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99335" y="2435054"/>
            <a:ext cx="4633645" cy="3314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 smtClean="0"/>
              <a:t>思路：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sz="2000" dirty="0" smtClean="0"/>
              <a:t>地月系统：地球和月球自转，且月球绕着地球公转。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sz="2000" dirty="0" smtClean="0"/>
              <a:t>地日系统：太阳自转，地球和月亮绕太阳公转。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sz="2000" dirty="0" smtClean="0"/>
              <a:t>宇宙飞船：飞向太阳，并撞击太阳</a:t>
            </a:r>
            <a:r>
              <a:rPr kumimoji="1" lang="zh-CN" altLang="en-US" sz="2000" dirty="0"/>
              <a:t>表面</a:t>
            </a:r>
            <a:r>
              <a:rPr kumimoji="1" lang="zh-CN" altLang="en-US" sz="2000" dirty="0" smtClean="0"/>
              <a:t>。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621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地月系统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639" y="1802402"/>
            <a:ext cx="9499600" cy="4445000"/>
          </a:xfrm>
          <a:prstGeom prst="rect">
            <a:avLst/>
          </a:prstGeom>
        </p:spPr>
      </p:pic>
      <p:grpSp>
        <p:nvGrpSpPr>
          <p:cNvPr id="13" name="组 12"/>
          <p:cNvGrpSpPr/>
          <p:nvPr/>
        </p:nvGrpSpPr>
        <p:grpSpPr>
          <a:xfrm>
            <a:off x="7366672" y="277808"/>
            <a:ext cx="4331621" cy="2506417"/>
            <a:chOff x="7366672" y="277808"/>
            <a:chExt cx="4331621" cy="2506417"/>
          </a:xfrm>
        </p:grpSpPr>
        <p:sp>
          <p:nvSpPr>
            <p:cNvPr id="11" name="椭圆 10"/>
            <p:cNvSpPr/>
            <p:nvPr/>
          </p:nvSpPr>
          <p:spPr>
            <a:xfrm>
              <a:off x="7366672" y="976807"/>
              <a:ext cx="4331621" cy="1807418"/>
            </a:xfrm>
            <a:prstGeom prst="ellipse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513201" y="277808"/>
              <a:ext cx="2038564" cy="197349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030301"/>
                </a:clrFrom>
                <a:clrTo>
                  <a:srgbClr val="030301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3423" y="1111073"/>
              <a:ext cx="462339" cy="487107"/>
            </a:xfrm>
            <a:prstGeom prst="rect">
              <a:avLst/>
            </a:prstGeom>
          </p:spPr>
        </p:pic>
      </p:grpSp>
      <p:sp>
        <p:nvSpPr>
          <p:cNvPr id="17" name="矩形 16"/>
          <p:cNvSpPr/>
          <p:nvPr/>
        </p:nvSpPr>
        <p:spPr>
          <a:xfrm>
            <a:off x="945222" y="5106256"/>
            <a:ext cx="3472666" cy="2568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489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地日</a:t>
            </a:r>
            <a:r>
              <a:rPr kumimoji="1" lang="zh-CN" altLang="en-US" dirty="0" smtClean="0"/>
              <a:t>系统和宇宙飞船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4043" y="1492250"/>
            <a:ext cx="8957085" cy="198370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5070" y="153153"/>
            <a:ext cx="4326132" cy="237414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9777" y="3293438"/>
            <a:ext cx="9488897" cy="347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66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E3E9FF"/>
              </a:clrFrom>
              <a:clrTo>
                <a:srgbClr val="E3E9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30842" y="279197"/>
            <a:ext cx="2315850" cy="187099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9478" y="471509"/>
            <a:ext cx="8911687" cy="1280890"/>
          </a:xfrm>
        </p:spPr>
        <p:txBody>
          <a:bodyPr/>
          <a:lstStyle/>
          <a:p>
            <a:r>
              <a:rPr kumimoji="1" lang="zh-CN" altLang="en-US" dirty="0" smtClean="0"/>
              <a:t>飞船粒子效果</a:t>
            </a:r>
            <a:r>
              <a:rPr kumimoji="1" lang="zh-CN" altLang="en-US" smtClean="0"/>
              <a:t>和撞击检测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569" y="1669693"/>
            <a:ext cx="98298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2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撞击太阳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1378" y="1439667"/>
            <a:ext cx="7784671" cy="5156851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8846049" y="5322013"/>
            <a:ext cx="2887039" cy="78083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添加爆炸效果</a:t>
            </a:r>
            <a:endParaRPr kumimoji="1"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755222" y="4541177"/>
            <a:ext cx="2887039" cy="78083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飞船爆炸消失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996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总结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602769" y="1428108"/>
            <a:ext cx="677300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CN" sz="2400" dirty="0" err="1" smtClean="0"/>
              <a:t>SceneKit</a:t>
            </a:r>
            <a:r>
              <a:rPr kumimoji="1" lang="zh-CN" altLang="en-US" sz="2400" dirty="0" smtClean="0"/>
              <a:t> ：</a:t>
            </a:r>
          </a:p>
          <a:p>
            <a:pPr marL="342900" indent="-342900">
              <a:lnSpc>
                <a:spcPct val="200000"/>
              </a:lnSpc>
              <a:buFont typeface="Wingdings" charset="2"/>
              <a:buChar char="Ø"/>
            </a:pPr>
            <a:r>
              <a:rPr kumimoji="1" lang="zh-CN" altLang="en-US" sz="2400" dirty="0" smtClean="0"/>
              <a:t>面向对象的</a:t>
            </a:r>
            <a:r>
              <a:rPr kumimoji="1" lang="en-US" altLang="zh-CN" sz="2400" dirty="0" smtClean="0"/>
              <a:t>3D</a:t>
            </a:r>
            <a:r>
              <a:rPr kumimoji="1" lang="zh-CN" altLang="en-US" sz="2400" dirty="0" smtClean="0"/>
              <a:t>引擎，比</a:t>
            </a:r>
            <a:r>
              <a:rPr kumimoji="1" lang="en-US" altLang="zh-CN" sz="2400" dirty="0" err="1" smtClean="0"/>
              <a:t>openGl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err="1" smtClean="0"/>
              <a:t>es</a:t>
            </a:r>
            <a:r>
              <a:rPr kumimoji="1" lang="zh-CN" altLang="en-US" sz="2400" dirty="0" smtClean="0"/>
              <a:t>易学易用。</a:t>
            </a:r>
          </a:p>
          <a:p>
            <a:pPr marL="342900" indent="-342900">
              <a:lnSpc>
                <a:spcPct val="200000"/>
              </a:lnSpc>
              <a:buFont typeface="Wingdings" charset="2"/>
              <a:buChar char="Ø"/>
            </a:pPr>
            <a:r>
              <a:rPr kumimoji="1" lang="zh-CN" altLang="en-US" sz="2400" dirty="0" smtClean="0"/>
              <a:t>最好在真机上调试，模拟器卡顿严重。</a:t>
            </a:r>
          </a:p>
          <a:p>
            <a:pPr marL="342900" indent="-342900">
              <a:lnSpc>
                <a:spcPct val="200000"/>
              </a:lnSpc>
              <a:buFont typeface="Wingdings" charset="2"/>
              <a:buChar char="Ø"/>
            </a:pPr>
            <a:r>
              <a:rPr kumimoji="1" lang="zh-CN" altLang="en-US" sz="2400" dirty="0" smtClean="0"/>
              <a:t>在</a:t>
            </a:r>
            <a:r>
              <a:rPr kumimoji="1" lang="en-US" altLang="zh-CN" sz="2400" dirty="0" err="1" smtClean="0"/>
              <a:t>ARKit</a:t>
            </a:r>
            <a:r>
              <a:rPr kumimoji="1" lang="zh-CN" altLang="en-US" sz="2400" dirty="0" smtClean="0"/>
              <a:t>中有所应用。</a:t>
            </a:r>
          </a:p>
          <a:p>
            <a:pPr marL="342900" indent="-342900">
              <a:lnSpc>
                <a:spcPct val="200000"/>
              </a:lnSpc>
              <a:buFont typeface="Wingdings" charset="2"/>
              <a:buChar char="Ø"/>
            </a:pPr>
            <a:r>
              <a:rPr kumimoji="1" lang="zh-CN" altLang="en-US" sz="2400" dirty="0" smtClean="0"/>
              <a:t>拓展：</a:t>
            </a:r>
            <a:r>
              <a:rPr kumimoji="1" lang="en-US" altLang="zh-CN" sz="2400" dirty="0" err="1" smtClean="0"/>
              <a:t>EasyAR</a:t>
            </a:r>
            <a:r>
              <a:rPr kumimoji="1" lang="zh-CN" altLang="en-US" sz="2400" dirty="0" smtClean="0"/>
              <a:t>：</a:t>
            </a:r>
            <a:r>
              <a:rPr kumimoji="1" lang="en-US" altLang="zh-CN" sz="2400" dirty="0" smtClean="0">
                <a:hlinkClick r:id="rId2"/>
              </a:rPr>
              <a:t>EasyAR</a:t>
            </a:r>
            <a:r>
              <a:rPr kumimoji="1" lang="zh-CN" altLang="en-US" sz="2400" dirty="0" smtClean="0">
                <a:hlinkClick r:id="rId2"/>
              </a:rPr>
              <a:t>官网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2048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592924" y="1438382"/>
            <a:ext cx="485421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lnSpc>
                <a:spcPct val="200000"/>
              </a:lnSpc>
              <a:buFont typeface="Wingdings" charset="2"/>
              <a:buChar char="Ø"/>
            </a:pPr>
            <a:r>
              <a:rPr kumimoji="1" lang="en-US" altLang="zh-CN" sz="4800" dirty="0" err="1" smtClean="0"/>
              <a:t>SceneKit</a:t>
            </a:r>
            <a:r>
              <a:rPr kumimoji="1" lang="zh-CN" altLang="en-US" sz="4800" dirty="0" smtClean="0"/>
              <a:t> 介绍</a:t>
            </a:r>
          </a:p>
          <a:p>
            <a:pPr marL="685800" indent="-685800">
              <a:lnSpc>
                <a:spcPct val="200000"/>
              </a:lnSpc>
              <a:buFont typeface="Wingdings" charset="2"/>
              <a:buChar char="Ø"/>
            </a:pPr>
            <a:r>
              <a:rPr kumimoji="1" lang="en-US" altLang="zh-CN" sz="4800" dirty="0" err="1" smtClean="0"/>
              <a:t>SceneKit</a:t>
            </a:r>
            <a:r>
              <a:rPr kumimoji="1" lang="zh-CN" altLang="en-US" sz="4800" dirty="0" smtClean="0"/>
              <a:t> 演练</a:t>
            </a:r>
          </a:p>
          <a:p>
            <a:pPr marL="685800" indent="-685800">
              <a:lnSpc>
                <a:spcPct val="200000"/>
              </a:lnSpc>
              <a:buFont typeface="Wingdings" charset="2"/>
              <a:buChar char="Ø"/>
            </a:pPr>
            <a:r>
              <a:rPr kumimoji="1" lang="zh-CN" altLang="en-US" sz="4800" dirty="0" smtClean="0"/>
              <a:t>总结</a:t>
            </a:r>
            <a:endParaRPr kumimoji="1"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03294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1.SceneKit</a:t>
            </a:r>
            <a:r>
              <a:rPr kumimoji="1" lang="zh-CN" altLang="en-US" dirty="0" smtClean="0"/>
              <a:t> 介绍</a:t>
            </a:r>
            <a:r>
              <a:rPr kumimoji="1" lang="zh-CN" altLang="en-US" dirty="0"/>
              <a:t/>
            </a:r>
            <a:br>
              <a:rPr kumimoji="1" lang="zh-CN" altLang="en-US" dirty="0"/>
            </a:b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641581" y="1772108"/>
            <a:ext cx="911546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charset="0"/>
              <a:buChar char="•"/>
            </a:pPr>
            <a:r>
              <a:rPr lang="zh-CN" altLang="en-US" sz="2200" dirty="0" smtClean="0"/>
              <a:t>基于</a:t>
            </a:r>
            <a:r>
              <a:rPr lang="en-US" altLang="zh-CN" sz="2200" dirty="0" smtClean="0"/>
              <a:t>OpenGL</a:t>
            </a:r>
            <a:r>
              <a:rPr lang="zh-CN" altLang="en-US" sz="2200" dirty="0" smtClean="0"/>
              <a:t>，面向对象，可用</a:t>
            </a:r>
            <a:r>
              <a:rPr lang="en-US" altLang="zh-CN" sz="2200" dirty="0" smtClean="0"/>
              <a:t>Objective-C</a:t>
            </a:r>
            <a:r>
              <a:rPr lang="zh-CN" altLang="en-US" sz="2200" dirty="0" smtClean="0"/>
              <a:t>和</a:t>
            </a:r>
            <a:r>
              <a:rPr lang="en-US" altLang="zh-CN" sz="2200" dirty="0" smtClean="0"/>
              <a:t>Swift</a:t>
            </a:r>
            <a:r>
              <a:rPr lang="zh-CN" altLang="en-US" sz="2200" dirty="0" smtClean="0"/>
              <a:t>编写。</a:t>
            </a:r>
          </a:p>
          <a:p>
            <a:pPr marL="285750" indent="-285750">
              <a:lnSpc>
                <a:spcPct val="300000"/>
              </a:lnSpc>
              <a:buFont typeface="Arial" charset="0"/>
              <a:buChar char="•"/>
            </a:pPr>
            <a:r>
              <a:rPr lang="en-US" altLang="zh-CN" sz="2200" dirty="0" smtClean="0"/>
              <a:t>iOS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8</a:t>
            </a:r>
            <a:r>
              <a:rPr lang="zh-CN" altLang="en-US" sz="2200" dirty="0" smtClean="0"/>
              <a:t>上发布，主要针对</a:t>
            </a:r>
            <a:r>
              <a:rPr lang="en-US" altLang="zh-CN" sz="2200" dirty="0"/>
              <a:t>3D</a:t>
            </a:r>
            <a:r>
              <a:rPr lang="zh-CN" altLang="en-US" sz="2200" dirty="0" smtClean="0"/>
              <a:t>游戏。</a:t>
            </a:r>
          </a:p>
          <a:p>
            <a:pPr marL="285750" indent="-285750">
              <a:lnSpc>
                <a:spcPct val="300000"/>
              </a:lnSpc>
              <a:buFont typeface="Arial" charset="0"/>
              <a:buChar char="•"/>
            </a:pPr>
            <a:r>
              <a:rPr lang="zh-CN" altLang="en-US" sz="2200" dirty="0" smtClean="0"/>
              <a:t>构建</a:t>
            </a:r>
            <a:r>
              <a:rPr lang="en-US" altLang="zh-CN" sz="2200" dirty="0"/>
              <a:t>3D</a:t>
            </a:r>
            <a:r>
              <a:rPr lang="zh-CN" altLang="en-US" sz="2200" dirty="0"/>
              <a:t>场景的框架</a:t>
            </a:r>
            <a:r>
              <a:rPr lang="zh-CN" altLang="en-US" sz="2200" dirty="0" smtClean="0"/>
              <a:t>，可以</a:t>
            </a:r>
            <a:r>
              <a:rPr lang="zh-CN" altLang="en-US" sz="2200" dirty="0"/>
              <a:t>与</a:t>
            </a:r>
            <a:r>
              <a:rPr lang="en-US" altLang="zh-CN" sz="2200" dirty="0"/>
              <a:t>Core Animation</a:t>
            </a:r>
            <a:r>
              <a:rPr lang="zh-CN" altLang="en-US" sz="2200" dirty="0"/>
              <a:t>和</a:t>
            </a:r>
            <a:r>
              <a:rPr lang="en-US" altLang="zh-CN" sz="2200" dirty="0" err="1" smtClean="0"/>
              <a:t>SpriteKit</a:t>
            </a:r>
            <a:r>
              <a:rPr lang="zh-CN" altLang="en-US" sz="2200" dirty="0"/>
              <a:t>无缝交互</a:t>
            </a:r>
            <a:r>
              <a:rPr lang="zh-CN" altLang="en-US" sz="2200" dirty="0" smtClean="0"/>
              <a:t>。</a:t>
            </a:r>
          </a:p>
          <a:p>
            <a:pPr marL="285750" indent="-285750">
              <a:lnSpc>
                <a:spcPct val="300000"/>
              </a:lnSpc>
              <a:buFont typeface="Arial" charset="0"/>
              <a:buChar char="•"/>
            </a:pPr>
            <a:r>
              <a:rPr lang="zh-CN" altLang="en-US" sz="2200" dirty="0" smtClean="0"/>
              <a:t>可直接</a:t>
            </a:r>
            <a:r>
              <a:rPr lang="zh-CN" altLang="en-US" sz="2200" dirty="0"/>
              <a:t>引入</a:t>
            </a:r>
            <a:r>
              <a:rPr lang="en-US" altLang="zh-CN" sz="2200" dirty="0" err="1" smtClean="0"/>
              <a:t>Collada</a:t>
            </a:r>
            <a:r>
              <a:rPr lang="zh-CN" altLang="en-US" sz="2200" dirty="0" smtClean="0"/>
              <a:t>文件</a:t>
            </a:r>
            <a:r>
              <a:rPr lang="zh-CN" altLang="en-US" sz="2200" dirty="0"/>
              <a:t>制作好的</a:t>
            </a:r>
            <a:r>
              <a:rPr lang="en-US" altLang="zh-CN" sz="2200" dirty="0"/>
              <a:t>3D</a:t>
            </a:r>
            <a:r>
              <a:rPr lang="zh-CN" altLang="en-US" sz="2200" dirty="0"/>
              <a:t>模型或场景</a:t>
            </a:r>
            <a:r>
              <a:rPr lang="zh-CN" altLang="en-US" sz="2200" dirty="0" smtClean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63730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SceneKit</a:t>
            </a:r>
            <a:r>
              <a:rPr kumimoji="1" lang="zh-CN" altLang="en-US" dirty="0" smtClean="0"/>
              <a:t> 结构</a:t>
            </a:r>
            <a:endParaRPr kumimoji="1"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161862"/>
              </p:ext>
            </p:extLst>
          </p:nvPr>
        </p:nvGraphicFramePr>
        <p:xfrm>
          <a:off x="1775146" y="1716259"/>
          <a:ext cx="9320944" cy="4029434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382601"/>
                <a:gridCol w="6938343"/>
              </a:tblGrid>
              <a:tr h="5215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u="none" strike="noStrike" kern="1200" dirty="0" smtClean="0">
                          <a:effectLst/>
                          <a:hlinkClick r:id="rId2" action="ppaction://hlinkfile"/>
                        </a:rPr>
                        <a:t>SCNView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kern="1200" dirty="0" smtClean="0">
                          <a:effectLst/>
                        </a:rPr>
                        <a:t>类似 </a:t>
                      </a:r>
                      <a:r>
                        <a:rPr lang="en-US" altLang="zh-CN" sz="1800" b="0" kern="1200" dirty="0" err="1" smtClean="0">
                          <a:effectLst/>
                        </a:rPr>
                        <a:t>UIView</a:t>
                      </a:r>
                      <a:r>
                        <a:rPr lang="zh-CN" altLang="en-US" sz="1800" b="0" kern="1200" dirty="0" smtClean="0">
                          <a:effectLst/>
                        </a:rPr>
                        <a:t>，用来显示 </a:t>
                      </a:r>
                      <a:r>
                        <a:rPr lang="en-US" altLang="zh-CN" sz="1800" b="0" kern="1200" dirty="0" err="1" smtClean="0">
                          <a:effectLst/>
                        </a:rPr>
                        <a:t>SceneKit</a:t>
                      </a:r>
                      <a:r>
                        <a:rPr lang="en-US" altLang="zh-CN" sz="1800" b="0" kern="1200" dirty="0" smtClean="0">
                          <a:effectLst/>
                        </a:rPr>
                        <a:t> </a:t>
                      </a:r>
                      <a:r>
                        <a:rPr lang="zh-CN" altLang="en-US" sz="1800" b="0" kern="1200" dirty="0" smtClean="0">
                          <a:effectLst/>
                        </a:rPr>
                        <a:t>的内容</a:t>
                      </a:r>
                      <a:endParaRPr lang="zh-CN" altLang="en-US" b="0" dirty="0"/>
                    </a:p>
                  </a:txBody>
                  <a:tcPr anchor="ctr"/>
                </a:tc>
              </a:tr>
              <a:tr h="9001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strike="noStrike" kern="1200" dirty="0" smtClean="0">
                          <a:effectLst/>
                          <a:hlinkClick r:id="rId3" action="ppaction://hlinkfile"/>
                        </a:rPr>
                        <a:t>SCNScene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kern="1200" dirty="0" err="1" smtClean="0">
                          <a:effectLst/>
                        </a:rPr>
                        <a:t>SceneKit</a:t>
                      </a:r>
                      <a:r>
                        <a:rPr lang="zh-CN" altLang="en-US" sz="1800" kern="1200" dirty="0" smtClean="0">
                          <a:effectLst/>
                        </a:rPr>
                        <a:t> 内容容器</a:t>
                      </a:r>
                      <a:r>
                        <a:rPr lang="en-US" altLang="zh-CN" sz="1800" kern="1200" dirty="0" smtClean="0">
                          <a:effectLst/>
                        </a:rPr>
                        <a:t>. </a:t>
                      </a:r>
                      <a:r>
                        <a:rPr lang="zh-CN" altLang="en-US" sz="1800" kern="1200" dirty="0" smtClean="0">
                          <a:effectLst/>
                        </a:rPr>
                        <a:t>可通过</a:t>
                      </a:r>
                      <a:r>
                        <a:rPr lang="en-US" altLang="zh-CN" sz="1800" kern="1200" dirty="0" smtClean="0">
                          <a:effectLst/>
                        </a:rPr>
                        <a:t>3D</a:t>
                      </a:r>
                      <a:r>
                        <a:rPr lang="zh-CN" altLang="en-US" sz="1800" kern="1200" dirty="0" smtClean="0">
                          <a:effectLst/>
                        </a:rPr>
                        <a:t>建模工具生成的</a:t>
                      </a:r>
                      <a:r>
                        <a:rPr lang="en-US" altLang="zh-CN" sz="1800" kern="1200" dirty="0" smtClean="0">
                          <a:effectLst/>
                        </a:rPr>
                        <a:t>.</a:t>
                      </a:r>
                      <a:r>
                        <a:rPr lang="en-US" altLang="zh-CN" sz="1800" kern="1200" dirty="0" err="1" smtClean="0">
                          <a:effectLst/>
                        </a:rPr>
                        <a:t>dae</a:t>
                      </a:r>
                      <a:r>
                        <a:rPr lang="zh-CN" altLang="en-US" sz="1800" kern="1200" dirty="0" smtClean="0">
                          <a:effectLst/>
                        </a:rPr>
                        <a:t>文件中导入，或代码创建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5215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strike="noStrike" kern="1200" dirty="0" smtClean="0">
                          <a:effectLst/>
                          <a:hlinkClick r:id="rId4" action="ppaction://hlinkfile"/>
                        </a:rPr>
                        <a:t>SCNNode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effectLst/>
                        </a:rPr>
                        <a:t>一</a:t>
                      </a:r>
                      <a:r>
                        <a:rPr lang="zh-CN" altLang="en-US" dirty="0">
                          <a:effectLst/>
                        </a:rPr>
                        <a:t>个场景的基本构建块</a:t>
                      </a:r>
                      <a:r>
                        <a:rPr lang="zh-CN" altLang="en-US" dirty="0" smtClean="0">
                          <a:effectLst/>
                        </a:rPr>
                        <a:t>，包含摄像机</a:t>
                      </a:r>
                      <a:r>
                        <a:rPr lang="zh-CN" altLang="en-US" dirty="0">
                          <a:effectLst/>
                        </a:rPr>
                        <a:t>，灯光，几何</a:t>
                      </a:r>
                      <a:r>
                        <a:rPr lang="zh-CN" altLang="en-US" dirty="0" smtClean="0">
                          <a:effectLst/>
                        </a:rPr>
                        <a:t>体</a:t>
                      </a:r>
                      <a:endParaRPr lang="zh-CN" altLang="en-US" dirty="0">
                        <a:effectLst/>
                      </a:endParaRPr>
                    </a:p>
                  </a:txBody>
                  <a:tcPr marL="0" marR="0" marT="0" marB="0" anchor="ctr"/>
                </a:tc>
              </a:tr>
              <a:tr h="5215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strike="noStrike" kern="1200" dirty="0" smtClean="0">
                          <a:effectLst/>
                          <a:hlinkClick r:id="rId5" action="ppaction://hlinkfile"/>
                        </a:rPr>
                        <a:t>SCNGeometry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kern="1200" dirty="0" smtClean="0">
                          <a:effectLst/>
                        </a:rPr>
                        <a:t>可以连接到一个节点的三维物体：长方体，球，圆柱球等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5215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strike="noStrike" kern="1200" dirty="0" smtClean="0">
                          <a:effectLst/>
                          <a:hlinkClick r:id="rId6" action="ppaction://hlinkfile"/>
                        </a:rPr>
                        <a:t>SCNMaterial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kern="1200" dirty="0" smtClean="0">
                          <a:effectLst/>
                        </a:rPr>
                        <a:t>材质，给几何体上色、贴图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5215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strike="noStrike" kern="1200" dirty="0" smtClean="0">
                          <a:effectLst/>
                          <a:hlinkClick r:id="rId7" action="ppaction://hlinkfile"/>
                        </a:rPr>
                        <a:t>SCNLight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kern="1200" dirty="0" smtClean="0">
                          <a:effectLst/>
                        </a:rPr>
                        <a:t>附加到节点上的光源，在渲染场景中提供着色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5215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strike="noStrike" kern="1200" dirty="0" smtClean="0">
                          <a:effectLst/>
                          <a:hlinkClick r:id="rId8" action="ppaction://hlinkfile"/>
                        </a:rPr>
                        <a:t>SCNCamera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kern="1200" dirty="0" smtClean="0">
                          <a:effectLst/>
                        </a:rPr>
                        <a:t>附加到节点上的虚拟相机，提供了一个场景的视图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924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SCNScene</a:t>
            </a:r>
            <a:r>
              <a:rPr kumimoji="1" lang="zh-CN" altLang="en-US" dirty="0" smtClean="0"/>
              <a:t> 结构图</a:t>
            </a:r>
            <a:endParaRPr kumimoji="1" lang="zh-CN" altLang="en-US" dirty="0"/>
          </a:p>
        </p:txBody>
      </p:sp>
      <p:grpSp>
        <p:nvGrpSpPr>
          <p:cNvPr id="38" name="组 37"/>
          <p:cNvGrpSpPr/>
          <p:nvPr/>
        </p:nvGrpSpPr>
        <p:grpSpPr>
          <a:xfrm>
            <a:off x="2145587" y="1437526"/>
            <a:ext cx="7911101" cy="4698713"/>
            <a:chOff x="1878459" y="1571090"/>
            <a:chExt cx="7911101" cy="4698713"/>
          </a:xfrm>
        </p:grpSpPr>
        <p:sp>
          <p:nvSpPr>
            <p:cNvPr id="3" name="矩形 2"/>
            <p:cNvSpPr/>
            <p:nvPr/>
          </p:nvSpPr>
          <p:spPr>
            <a:xfrm>
              <a:off x="4931596" y="1571090"/>
              <a:ext cx="1756880" cy="75087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err="1" smtClean="0"/>
                <a:t>SCNScene</a:t>
              </a:r>
              <a:endParaRPr kumimoji="1" lang="zh-CN" altLang="en-US" sz="1600" dirty="0"/>
            </a:p>
          </p:txBody>
        </p:sp>
        <p:sp>
          <p:nvSpPr>
            <p:cNvPr id="4" name="矩形 3"/>
            <p:cNvSpPr/>
            <p:nvPr/>
          </p:nvSpPr>
          <p:spPr>
            <a:xfrm>
              <a:off x="4931596" y="2607067"/>
              <a:ext cx="1756880" cy="85532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err="1" smtClean="0"/>
                <a:t>SCNNode</a:t>
              </a:r>
              <a:endParaRPr kumimoji="1" lang="zh-CN" altLang="en-US" sz="1600" dirty="0" smtClean="0"/>
            </a:p>
            <a:p>
              <a:pPr algn="ctr"/>
              <a:r>
                <a:rPr kumimoji="1" lang="zh-CN" altLang="en-US" sz="1600" dirty="0" smtClean="0"/>
                <a:t>（</a:t>
              </a:r>
              <a:r>
                <a:rPr kumimoji="1" lang="en-US" altLang="zh-CN" sz="1600" dirty="0" smtClean="0"/>
                <a:t>root</a:t>
              </a:r>
              <a:r>
                <a:rPr kumimoji="1" lang="zh-CN" altLang="en-US" sz="1600" dirty="0" smtClean="0"/>
                <a:t> </a:t>
              </a:r>
              <a:r>
                <a:rPr kumimoji="1" lang="en-US" altLang="zh-CN" sz="1600" dirty="0" smtClean="0"/>
                <a:t>node</a:t>
              </a:r>
              <a:r>
                <a:rPr kumimoji="1" lang="zh-CN" altLang="en-US" sz="1600" dirty="0" smtClean="0"/>
                <a:t>）</a:t>
              </a:r>
              <a:endParaRPr kumimoji="1" lang="zh-CN" altLang="en-US" sz="1600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1878459" y="4208120"/>
              <a:ext cx="1756880" cy="85532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err="1" smtClean="0"/>
                <a:t>SCNNode</a:t>
              </a:r>
              <a:endParaRPr kumimoji="1" lang="zh-CN" altLang="en-US" sz="1600" dirty="0" smtClean="0"/>
            </a:p>
            <a:p>
              <a:pPr algn="ctr"/>
              <a:r>
                <a:rPr kumimoji="1" lang="zh-CN" altLang="en-US" sz="1600" dirty="0" smtClean="0"/>
                <a:t>（</a:t>
              </a:r>
              <a:r>
                <a:rPr kumimoji="1" lang="en-US" altLang="zh-CN" sz="1600" dirty="0" smtClean="0"/>
                <a:t>child</a:t>
              </a:r>
              <a:r>
                <a:rPr kumimoji="1" lang="zh-CN" altLang="en-US" sz="1600" dirty="0" smtClean="0"/>
                <a:t> </a:t>
              </a:r>
              <a:r>
                <a:rPr kumimoji="1" lang="en-US" altLang="zh-CN" sz="1600" dirty="0" smtClean="0"/>
                <a:t>node</a:t>
              </a:r>
              <a:r>
                <a:rPr kumimoji="1" lang="zh-CN" altLang="en-US" sz="1600" dirty="0" smtClean="0"/>
                <a:t>）</a:t>
              </a:r>
              <a:endParaRPr kumimoji="1" lang="zh-CN" altLang="en-US" sz="1600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3929866" y="4208120"/>
              <a:ext cx="1756880" cy="85532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err="1" smtClean="0"/>
                <a:t>SCNNode</a:t>
              </a:r>
              <a:endParaRPr kumimoji="1" lang="zh-CN" altLang="en-US" sz="1600" dirty="0" smtClean="0"/>
            </a:p>
            <a:p>
              <a:pPr algn="ctr"/>
              <a:r>
                <a:rPr kumimoji="1" lang="zh-CN" altLang="en-US" sz="1600" dirty="0" smtClean="0"/>
                <a:t>（</a:t>
              </a:r>
              <a:r>
                <a:rPr kumimoji="1" lang="en-US" altLang="zh-CN" sz="1600" dirty="0" smtClean="0"/>
                <a:t>child</a:t>
              </a:r>
              <a:r>
                <a:rPr kumimoji="1" lang="zh-CN" altLang="en-US" sz="1600" dirty="0" smtClean="0"/>
                <a:t> </a:t>
              </a:r>
              <a:r>
                <a:rPr kumimoji="1" lang="en-US" altLang="zh-CN" sz="1600" dirty="0" smtClean="0"/>
                <a:t>node</a:t>
              </a:r>
              <a:r>
                <a:rPr kumimoji="1" lang="zh-CN" altLang="en-US" sz="1600" dirty="0" smtClean="0"/>
                <a:t>）</a:t>
              </a:r>
              <a:endParaRPr kumimoji="1" lang="zh-CN" altLang="en-US" sz="1600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5981273" y="4208119"/>
              <a:ext cx="1756880" cy="85532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err="1" smtClean="0"/>
                <a:t>SCNNode</a:t>
              </a:r>
              <a:endParaRPr kumimoji="1" lang="zh-CN" altLang="en-US" sz="1600" dirty="0" smtClean="0"/>
            </a:p>
            <a:p>
              <a:pPr algn="ctr"/>
              <a:r>
                <a:rPr kumimoji="1" lang="zh-CN" altLang="en-US" sz="1600" dirty="0" smtClean="0"/>
                <a:t>（</a:t>
              </a:r>
              <a:r>
                <a:rPr kumimoji="1" lang="en-US" altLang="zh-CN" sz="1600" dirty="0" smtClean="0"/>
                <a:t>child</a:t>
              </a:r>
              <a:r>
                <a:rPr kumimoji="1" lang="zh-CN" altLang="en-US" sz="1600" dirty="0" smtClean="0"/>
                <a:t> </a:t>
              </a:r>
              <a:r>
                <a:rPr kumimoji="1" lang="en-US" altLang="zh-CN" sz="1600" dirty="0" smtClean="0"/>
                <a:t>node</a:t>
              </a:r>
              <a:r>
                <a:rPr kumimoji="1" lang="zh-CN" altLang="en-US" sz="1600" dirty="0" smtClean="0"/>
                <a:t>）</a:t>
              </a:r>
              <a:endParaRPr kumimoji="1" lang="zh-CN" altLang="en-US" sz="1600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8032680" y="4208118"/>
              <a:ext cx="1756880" cy="85532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err="1" smtClean="0"/>
                <a:t>SCNNode</a:t>
              </a:r>
              <a:endParaRPr kumimoji="1" lang="zh-CN" altLang="en-US" sz="1600" dirty="0" smtClean="0"/>
            </a:p>
            <a:p>
              <a:pPr algn="ctr"/>
              <a:r>
                <a:rPr kumimoji="1" lang="zh-CN" altLang="en-US" sz="1600" dirty="0" smtClean="0"/>
                <a:t>（</a:t>
              </a:r>
              <a:r>
                <a:rPr kumimoji="1" lang="en-US" altLang="zh-CN" sz="1600" dirty="0" smtClean="0"/>
                <a:t>child</a:t>
              </a:r>
              <a:r>
                <a:rPr kumimoji="1" lang="zh-CN" altLang="en-US" sz="1600" dirty="0" smtClean="0"/>
                <a:t> </a:t>
              </a:r>
              <a:r>
                <a:rPr kumimoji="1" lang="en-US" altLang="zh-CN" sz="1600" dirty="0" smtClean="0"/>
                <a:t>node</a:t>
              </a:r>
              <a:r>
                <a:rPr kumimoji="1" lang="zh-CN" altLang="en-US" sz="1600" dirty="0" smtClean="0"/>
                <a:t>）</a:t>
              </a:r>
              <a:endParaRPr kumimoji="1" lang="zh-CN" altLang="en-US" sz="1600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1878459" y="5504382"/>
              <a:ext cx="1756880" cy="75087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err="1" smtClean="0"/>
                <a:t>SCNCamera</a:t>
              </a:r>
              <a:endParaRPr kumimoji="1" lang="zh-CN" altLang="en-US" sz="1600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3929866" y="5504382"/>
              <a:ext cx="1756880" cy="75087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err="1" smtClean="0"/>
                <a:t>SCNGeometry</a:t>
              </a:r>
              <a:endParaRPr kumimoji="1" lang="zh-CN" altLang="en-US" sz="1600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5981273" y="5518933"/>
              <a:ext cx="1756880" cy="75087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err="1" smtClean="0"/>
                <a:t>SCNMaterial</a:t>
              </a:r>
              <a:endParaRPr kumimoji="1" lang="zh-CN" altLang="en-US" sz="1600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8032680" y="5504382"/>
              <a:ext cx="1756880" cy="75087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err="1" smtClean="0"/>
                <a:t>SCNLight</a:t>
              </a:r>
              <a:endParaRPr kumimoji="1" lang="zh-CN" altLang="en-US" sz="1600" dirty="0"/>
            </a:p>
          </p:txBody>
        </p:sp>
        <p:cxnSp>
          <p:nvCxnSpPr>
            <p:cNvPr id="20" name="直线连接符 19"/>
            <p:cNvCxnSpPr>
              <a:stCxn id="3" idx="2"/>
              <a:endCxn id="4" idx="0"/>
            </p:cNvCxnSpPr>
            <p:nvPr/>
          </p:nvCxnSpPr>
          <p:spPr>
            <a:xfrm>
              <a:off x="5810036" y="2321960"/>
              <a:ext cx="0" cy="2851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线连接符 20"/>
            <p:cNvCxnSpPr/>
            <p:nvPr/>
          </p:nvCxnSpPr>
          <p:spPr>
            <a:xfrm>
              <a:off x="5810036" y="3462390"/>
              <a:ext cx="0" cy="32876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/>
            <p:nvPr/>
          </p:nvCxnSpPr>
          <p:spPr>
            <a:xfrm flipH="1">
              <a:off x="2753474" y="3791156"/>
              <a:ext cx="6149084" cy="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线连接符 26"/>
            <p:cNvCxnSpPr>
              <a:endCxn id="10" idx="0"/>
            </p:cNvCxnSpPr>
            <p:nvPr/>
          </p:nvCxnSpPr>
          <p:spPr>
            <a:xfrm>
              <a:off x="2756899" y="3791159"/>
              <a:ext cx="0" cy="41696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线连接符 29"/>
            <p:cNvCxnSpPr/>
            <p:nvPr/>
          </p:nvCxnSpPr>
          <p:spPr>
            <a:xfrm>
              <a:off x="4808306" y="3791159"/>
              <a:ext cx="0" cy="41696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线连接符 30"/>
            <p:cNvCxnSpPr/>
            <p:nvPr/>
          </p:nvCxnSpPr>
          <p:spPr>
            <a:xfrm>
              <a:off x="6859713" y="3791157"/>
              <a:ext cx="0" cy="41696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线连接符 31"/>
            <p:cNvCxnSpPr/>
            <p:nvPr/>
          </p:nvCxnSpPr>
          <p:spPr>
            <a:xfrm>
              <a:off x="8902558" y="3791157"/>
              <a:ext cx="0" cy="41696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线连接符 33"/>
            <p:cNvCxnSpPr/>
            <p:nvPr/>
          </p:nvCxnSpPr>
          <p:spPr>
            <a:xfrm>
              <a:off x="2753474" y="5063441"/>
              <a:ext cx="0" cy="41696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线连接符 34"/>
            <p:cNvCxnSpPr/>
            <p:nvPr/>
          </p:nvCxnSpPr>
          <p:spPr>
            <a:xfrm>
              <a:off x="4786046" y="5063440"/>
              <a:ext cx="0" cy="41696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线连接符 35"/>
            <p:cNvCxnSpPr/>
            <p:nvPr/>
          </p:nvCxnSpPr>
          <p:spPr>
            <a:xfrm>
              <a:off x="6859713" y="5063439"/>
              <a:ext cx="0" cy="41696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线连接符 36"/>
            <p:cNvCxnSpPr/>
            <p:nvPr/>
          </p:nvCxnSpPr>
          <p:spPr>
            <a:xfrm>
              <a:off x="8902558" y="5063438"/>
              <a:ext cx="0" cy="41696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766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SCNCamera</a:t>
            </a:r>
            <a:r>
              <a:rPr kumimoji="1" lang="zh-CN" altLang="en-US" dirty="0" smtClean="0"/>
              <a:t/>
            </a:r>
            <a:br>
              <a:rPr kumimoji="1" lang="zh-CN" altLang="en-US" dirty="0" smtClean="0"/>
            </a:br>
            <a:r>
              <a:rPr kumimoji="1" lang="zh-CN" altLang="en-US" dirty="0" smtClean="0"/>
              <a:t>坐标系：笛卡尔坐标系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4686" y="1563281"/>
            <a:ext cx="4747342" cy="478101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3214" y="2245272"/>
            <a:ext cx="5031397" cy="283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1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SCNGeometry</a:t>
            </a:r>
            <a:endParaRPr kumimoji="1" lang="zh-CN" altLang="en-US" dirty="0"/>
          </a:p>
        </p:txBody>
      </p:sp>
      <p:sp>
        <p:nvSpPr>
          <p:cNvPr id="6" name="立方体 5"/>
          <p:cNvSpPr/>
          <p:nvPr/>
        </p:nvSpPr>
        <p:spPr>
          <a:xfrm>
            <a:off x="1607115" y="1699418"/>
            <a:ext cx="2085654" cy="1448656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SCNBox</a:t>
            </a:r>
            <a:endParaRPr kumimoji="1" lang="zh-CN" altLang="en-US" dirty="0"/>
          </a:p>
        </p:txBody>
      </p:sp>
      <p:sp>
        <p:nvSpPr>
          <p:cNvPr id="7" name="罐形 6"/>
          <p:cNvSpPr/>
          <p:nvPr/>
        </p:nvSpPr>
        <p:spPr>
          <a:xfrm>
            <a:off x="2103831" y="4247162"/>
            <a:ext cx="1701031" cy="2199591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SCNCylinder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338194" y="2387059"/>
            <a:ext cx="1356189" cy="236222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SCNPlane</a:t>
            </a:r>
            <a:endParaRPr kumimoji="1" lang="zh-CN" altLang="en-US" dirty="0"/>
          </a:p>
        </p:txBody>
      </p:sp>
      <p:grpSp>
        <p:nvGrpSpPr>
          <p:cNvPr id="17" name="组 16"/>
          <p:cNvGrpSpPr/>
          <p:nvPr/>
        </p:nvGrpSpPr>
        <p:grpSpPr>
          <a:xfrm>
            <a:off x="6414706" y="2768668"/>
            <a:ext cx="3106921" cy="2381279"/>
            <a:chOff x="7627057" y="951461"/>
            <a:chExt cx="3106921" cy="2381279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627057" y="951461"/>
              <a:ext cx="3106921" cy="2196613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7883895" y="2963408"/>
              <a:ext cx="1443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err="1" smtClean="0"/>
                <a:t>SCNSphere</a:t>
              </a:r>
              <a:endParaRPr kumimoji="1" lang="zh-CN" altLang="en-US" dirty="0"/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13888" y="5519653"/>
            <a:ext cx="7010400" cy="9271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35954" y="1844198"/>
            <a:ext cx="3201989" cy="184893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77963" y="1257007"/>
            <a:ext cx="7797800" cy="36631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521627" y="373151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加载</a:t>
            </a:r>
            <a:r>
              <a:rPr kumimoji="1" lang="en-US" altLang="zh-CN" dirty="0" smtClean="0"/>
              <a:t>.</a:t>
            </a:r>
            <a:r>
              <a:rPr kumimoji="1" lang="en-US" altLang="zh-CN" dirty="0" err="1" smtClean="0"/>
              <a:t>dae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.</a:t>
            </a:r>
            <a:r>
              <a:rPr kumimoji="1" lang="en-US" altLang="zh-CN" dirty="0" err="1" smtClean="0"/>
              <a:t>scn</a:t>
            </a:r>
            <a:r>
              <a:rPr kumimoji="1" lang="zh-CN" altLang="en-US" dirty="0" smtClean="0"/>
              <a:t> 资源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138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SCNLight</a:t>
            </a:r>
            <a:endParaRPr kumimoji="1"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389617"/>
              </p:ext>
            </p:extLst>
          </p:nvPr>
        </p:nvGraphicFramePr>
        <p:xfrm>
          <a:off x="789354" y="1552004"/>
          <a:ext cx="5060461" cy="3628295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766277"/>
                <a:gridCol w="3294184"/>
              </a:tblGrid>
              <a:tr h="54642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SCNLight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</a:tr>
              <a:tr h="77046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Ambient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node</a:t>
                      </a:r>
                      <a:r>
                        <a:rPr lang="zh-CN" altLang="en-US" dirty="0" smtClean="0"/>
                        <a:t>表面都被照亮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77046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Omni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从特定的点光源照射物体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77046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Directional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从特定的方向照射物体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77046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Spot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聚光灯效果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32463" y="1132883"/>
            <a:ext cx="4889500" cy="1231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914" y="2647299"/>
            <a:ext cx="1981200" cy="1790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213" y="2647299"/>
            <a:ext cx="1981200" cy="1790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914" y="4570699"/>
            <a:ext cx="1993900" cy="1828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9913" y="4608799"/>
            <a:ext cx="20066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2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SCNMaterial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624611" y="1905000"/>
            <a:ext cx="2880000" cy="2880000"/>
          </a:xfrm>
          <a:prstGeom prst="rect">
            <a:avLst/>
          </a:prstGeom>
        </p:spPr>
      </p:pic>
      <p:pic>
        <p:nvPicPr>
          <p:cNvPr id="7" name="图片 6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89035" y="1905000"/>
            <a:ext cx="2880000" cy="2880000"/>
          </a:xfrm>
          <a:prstGeom prst="rect">
            <a:avLst/>
          </a:prstGeom>
        </p:spPr>
      </p:pic>
      <p:pic>
        <p:nvPicPr>
          <p:cNvPr id="8" name="图片 7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554447" y="1905000"/>
            <a:ext cx="2880000" cy="2880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864805" y="5002796"/>
            <a:ext cx="928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Diffuse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5421213" y="4988286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Ambient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9566718" y="4988286"/>
            <a:ext cx="99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Normal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2793264" y="5575414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Specular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Reflective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Emission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Multiply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Transparent</a:t>
            </a:r>
            <a:endParaRPr kumimoji="1"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64805" y="6201634"/>
            <a:ext cx="79502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0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丝状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丝状</Template>
  <TotalTime>962</TotalTime>
  <Words>582</Words>
  <Application>Microsoft Macintosh PowerPoint</Application>
  <PresentationFormat>宽屏</PresentationFormat>
  <Paragraphs>120</Paragraphs>
  <Slides>19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Arial</vt:lpstr>
      <vt:lpstr>Century Gothic</vt:lpstr>
      <vt:lpstr>Source Code Pro</vt:lpstr>
      <vt:lpstr>Wingdings</vt:lpstr>
      <vt:lpstr>Wingdings 3</vt:lpstr>
      <vt:lpstr>幼圆</vt:lpstr>
      <vt:lpstr>丝状</vt:lpstr>
      <vt:lpstr>SceneKit 介绍与使用</vt:lpstr>
      <vt:lpstr>目录</vt:lpstr>
      <vt:lpstr>1.SceneKit 介绍 </vt:lpstr>
      <vt:lpstr>SceneKit 结构</vt:lpstr>
      <vt:lpstr>SCNScene 结构图</vt:lpstr>
      <vt:lpstr>SCNCamera 坐标系：笛卡尔坐标系</vt:lpstr>
      <vt:lpstr>SCNGeometry</vt:lpstr>
      <vt:lpstr>SCNLight</vt:lpstr>
      <vt:lpstr>SCNMaterial</vt:lpstr>
      <vt:lpstr>粒子系统和碰撞检测</vt:lpstr>
      <vt:lpstr>碰撞检测</vt:lpstr>
      <vt:lpstr>碰撞检测</vt:lpstr>
      <vt:lpstr>2.SceneKit 演练</vt:lpstr>
      <vt:lpstr>星系精简版</vt:lpstr>
      <vt:lpstr>地月系统</vt:lpstr>
      <vt:lpstr>地日系统和宇宙飞船</vt:lpstr>
      <vt:lpstr>飞船粒子效果和撞击检测</vt:lpstr>
      <vt:lpstr>撞击太阳</vt:lpstr>
      <vt:lpstr>总结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Scene Kit介绍与使用</dc:title>
  <dc:creator>Microsoft Office 用户</dc:creator>
  <cp:lastModifiedBy>Microsoft Office 用户</cp:lastModifiedBy>
  <cp:revision>27</cp:revision>
  <dcterms:created xsi:type="dcterms:W3CDTF">2017-09-29T02:39:34Z</dcterms:created>
  <dcterms:modified xsi:type="dcterms:W3CDTF">2017-09-30T09:37:27Z</dcterms:modified>
</cp:coreProperties>
</file>